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2" r:id="rId5"/>
    <p:sldId id="271" r:id="rId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EFB"/>
    <a:srgbClr val="000000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T&#237;m&#225;r%20Zolt&#225;n\Documents\Suli%202\szakgyak\ppref_Ri_2401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T&#237;m&#225;r%20Zolt&#225;n\Documents\Suli%202\szakgyak\ppref_Ri_2401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T&#237;m&#225;r%20Zolt&#225;n\Documents\Suli%202\szakgyak\ppref_Ri_240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Fira Sans SemiBold" panose="020B0603050000020004" pitchFamily="34" charset="0"/>
                <a:ea typeface="+mn-ea"/>
                <a:cs typeface="+mn-cs"/>
              </a:defRPr>
            </a:pPr>
            <a:r>
              <a:rPr lang="en-GB" sz="2800" noProof="0" dirty="0"/>
              <a:t>Willingness</a:t>
            </a:r>
            <a:r>
              <a:rPr lang="en-GB" sz="2800" baseline="0" noProof="0" dirty="0"/>
              <a:t> to participate</a:t>
            </a:r>
            <a:r>
              <a:rPr lang="hu-HU" sz="2800" baseline="0" noProof="0" dirty="0"/>
              <a:t> </a:t>
            </a:r>
            <a:r>
              <a:rPr lang="en-GB" sz="2800" noProof="0" dirty="0"/>
              <a:t>(%)</a:t>
            </a:r>
          </a:p>
        </c:rich>
      </c:tx>
      <c:layout>
        <c:manualLayout>
          <c:xMode val="edge"/>
          <c:yMode val="edge"/>
          <c:x val="0.29274042315606452"/>
          <c:y val="3.63013342312435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Fira Sans SemiBold" panose="020B0603050000020004" pitchFamily="34" charset="0"/>
              <a:ea typeface="+mn-ea"/>
              <a:cs typeface="+mn-cs"/>
            </a:defRPr>
          </a:pPr>
          <a:endParaRPr lang="hu-HU"/>
        </a:p>
      </c:txPr>
    </c:title>
    <c:autoTitleDeleted val="0"/>
    <c:plotArea>
      <c:layout>
        <c:manualLayout>
          <c:layoutTarget val="inner"/>
          <c:xMode val="edge"/>
          <c:yMode val="edge"/>
          <c:x val="3.986646399183142E-2"/>
          <c:y val="9.0704933799133761E-2"/>
          <c:w val="0.94748958915336534"/>
          <c:h val="0.8381928528866039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ira Sans" panose="020B0503050000020004" pitchFamily="34" charset="0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ábrák!$A$5:$A$9</c:f>
              <c:strCache>
                <c:ptCount val="5"/>
                <c:pt idx="0">
                  <c:v>would certainly go</c:v>
                </c:pt>
                <c:pt idx="1">
                  <c:v>would probably go </c:v>
                </c:pt>
                <c:pt idx="2">
                  <c:v>would probably not go </c:v>
                </c:pt>
                <c:pt idx="3">
                  <c:v>would certainly not go </c:v>
                </c:pt>
                <c:pt idx="4">
                  <c:v>NT/NV</c:v>
                </c:pt>
              </c:strCache>
            </c:strRef>
          </c:cat>
          <c:val>
            <c:numRef>
              <c:f>ábrák!$B$5:$B$9</c:f>
              <c:numCache>
                <c:formatCode>###0</c:formatCode>
                <c:ptCount val="5"/>
                <c:pt idx="0">
                  <c:v>58.060768141030962</c:v>
                </c:pt>
                <c:pt idx="1">
                  <c:v>13.151935170597637</c:v>
                </c:pt>
                <c:pt idx="2">
                  <c:v>8.6414415048586779</c:v>
                </c:pt>
                <c:pt idx="3">
                  <c:v>10.144525238897749</c:v>
                </c:pt>
                <c:pt idx="4">
                  <c:v>10.001329944614286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14-481F-AE5E-D4D673B5013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9"/>
        <c:overlap val="-27"/>
        <c:axId val="1104399616"/>
        <c:axId val="1104397536"/>
      </c:barChart>
      <c:catAx>
        <c:axId val="1104399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Fira Sans" panose="020B0503050000020004" pitchFamily="34" charset="0"/>
                <a:ea typeface="+mn-ea"/>
                <a:cs typeface="+mn-cs"/>
              </a:defRPr>
            </a:pPr>
            <a:endParaRPr lang="hu-HU"/>
          </a:p>
        </c:txPr>
        <c:crossAx val="1104397536"/>
        <c:crosses val="autoZero"/>
        <c:auto val="1"/>
        <c:lblAlgn val="ctr"/>
        <c:lblOffset val="100"/>
        <c:noMultiLvlLbl val="0"/>
      </c:catAx>
      <c:valAx>
        <c:axId val="1104397536"/>
        <c:scaling>
          <c:orientation val="minMax"/>
        </c:scaling>
        <c:delete val="0"/>
        <c:axPos val="l"/>
        <c:numFmt formatCode="#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ira Sans" panose="020B0503050000020004" pitchFamily="34" charset="0"/>
                <a:ea typeface="+mn-ea"/>
                <a:cs typeface="+mn-cs"/>
              </a:defRPr>
            </a:pPr>
            <a:endParaRPr lang="hu-HU"/>
          </a:p>
        </c:txPr>
        <c:crossAx val="1104399616"/>
        <c:crosses val="autoZero"/>
        <c:crossBetween val="between"/>
      </c:valAx>
      <c:spPr>
        <a:solidFill>
          <a:srgbClr val="FFFEFB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rgbClr val="FFFEFB"/>
    </a:solidFill>
    <a:ln>
      <a:noFill/>
    </a:ln>
    <a:effectLst/>
  </c:spPr>
  <c:txPr>
    <a:bodyPr/>
    <a:lstStyle/>
    <a:p>
      <a:pPr>
        <a:defRPr sz="1200">
          <a:latin typeface="Fira Sans" panose="020B0503050000020004" pitchFamily="34" charset="0"/>
        </a:defRPr>
      </a:pPr>
      <a:endParaRPr lang="hu-H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Fira Sans SemiBold" panose="020B0603050000020004" pitchFamily="34" charset="0"/>
                <a:ea typeface="+mn-ea"/>
                <a:cs typeface="+mn-cs"/>
              </a:defRPr>
            </a:pPr>
            <a:r>
              <a:rPr lang="en-GB" sz="2000" noProof="0" dirty="0"/>
              <a:t>Party</a:t>
            </a:r>
            <a:r>
              <a:rPr lang="en-GB" sz="2000" baseline="0" noProof="0" dirty="0"/>
              <a:t> preferences</a:t>
            </a:r>
            <a:r>
              <a:rPr lang="en-GB" sz="2000" noProof="0" dirty="0"/>
              <a:t> (total</a:t>
            </a:r>
            <a:r>
              <a:rPr lang="en-GB" sz="2000" baseline="0" noProof="0" dirty="0"/>
              <a:t> population</a:t>
            </a:r>
            <a:r>
              <a:rPr lang="en-GB" sz="2000" noProof="0" dirty="0"/>
              <a:t>%)</a:t>
            </a:r>
          </a:p>
        </c:rich>
      </c:tx>
      <c:layout>
        <c:manualLayout>
          <c:xMode val="edge"/>
          <c:yMode val="edge"/>
          <c:x val="0.28307740789244074"/>
          <c:y val="5.73055794385776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Fira Sans SemiBold" panose="020B0603050000020004" pitchFamily="34" charset="0"/>
              <a:ea typeface="+mn-ea"/>
              <a:cs typeface="+mn-cs"/>
            </a:defRPr>
          </a:pPr>
          <a:endParaRPr lang="hu-HU"/>
        </a:p>
      </c:txPr>
    </c:title>
    <c:autoTitleDeleted val="0"/>
    <c:plotArea>
      <c:layout>
        <c:manualLayout>
          <c:layoutTarget val="inner"/>
          <c:xMode val="edge"/>
          <c:yMode val="edge"/>
          <c:x val="4.8576586628205826E-2"/>
          <c:y val="0.10023266803620301"/>
          <c:w val="0.94896508898698739"/>
          <c:h val="0.825843134488031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ábrák!$B$14</c:f>
              <c:strCache>
                <c:ptCount val="1"/>
                <c:pt idx="0">
                  <c:v>teljes népesség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E17-4248-98D7-08B0D8C268E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E17-4248-98D7-08B0D8C268E9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E17-4248-98D7-08B0D8C268E9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E17-4248-98D7-08B0D8C268E9}"/>
              </c:ext>
            </c:extLst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E17-4248-98D7-08B0D8C268E9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2E17-4248-98D7-08B0D8C268E9}"/>
              </c:ext>
            </c:extLst>
          </c:dPt>
          <c:dPt>
            <c:idx val="6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2E17-4248-98D7-08B0D8C268E9}"/>
              </c:ext>
            </c:extLst>
          </c:dPt>
          <c:dPt>
            <c:idx val="7"/>
            <c:invertIfNegative val="0"/>
            <c:bubble3D val="0"/>
            <c:spPr>
              <a:solidFill>
                <a:sysClr val="windowText" lastClr="000000">
                  <a:lumMod val="50000"/>
                  <a:lumOff val="50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2E17-4248-98D7-08B0D8C268E9}"/>
              </c:ext>
            </c:extLst>
          </c:dPt>
          <c:dPt>
            <c:idx val="8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2E17-4248-98D7-08B0D8C268E9}"/>
              </c:ext>
            </c:extLst>
          </c:dPt>
          <c:dPt>
            <c:idx val="9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2E17-4248-98D7-08B0D8C268E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ira Sans" panose="020B0503050000020004" pitchFamily="34" charset="0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ábrák!$A$15:$A$24</c:f>
              <c:strCache>
                <c:ptCount val="10"/>
                <c:pt idx="0">
                  <c:v>Fidesz-KDNP</c:v>
                </c:pt>
                <c:pt idx="1">
                  <c:v>DK</c:v>
                </c:pt>
                <c:pt idx="2">
                  <c:v>Mi Hazánk</c:v>
                </c:pt>
                <c:pt idx="3">
                  <c:v>MKKP</c:v>
                </c:pt>
                <c:pt idx="4">
                  <c:v>Momentum</c:v>
                </c:pt>
                <c:pt idx="5">
                  <c:v>MSZP</c:v>
                </c:pt>
                <c:pt idx="6">
                  <c:v>LMP</c:v>
                </c:pt>
                <c:pt idx="7">
                  <c:v>Jobbik</c:v>
                </c:pt>
                <c:pt idx="8">
                  <c:v>Párbeszéd</c:v>
                </c:pt>
                <c:pt idx="9">
                  <c:v>Uncertain</c:v>
                </c:pt>
              </c:strCache>
            </c:strRef>
          </c:cat>
          <c:val>
            <c:numRef>
              <c:f>ábrák!$B$15:$B$24</c:f>
              <c:numCache>
                <c:formatCode>###0</c:formatCode>
                <c:ptCount val="10"/>
                <c:pt idx="0">
                  <c:v>28.315838878137171</c:v>
                </c:pt>
                <c:pt idx="1">
                  <c:v>12.358247104154691</c:v>
                </c:pt>
                <c:pt idx="2">
                  <c:v>6.2416471519545818</c:v>
                </c:pt>
                <c:pt idx="3">
                  <c:v>5.310486635573838</c:v>
                </c:pt>
                <c:pt idx="4">
                  <c:v>5.0007005764659915</c:v>
                </c:pt>
                <c:pt idx="5">
                  <c:v>2.7952797953246833</c:v>
                </c:pt>
                <c:pt idx="6">
                  <c:v>2.3267192616528902</c:v>
                </c:pt>
                <c:pt idx="7">
                  <c:v>2.25509301493799</c:v>
                </c:pt>
                <c:pt idx="8">
                  <c:v>1.8041684776460856</c:v>
                </c:pt>
                <c:pt idx="9">
                  <c:v>33.591819104151568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2E17-4248-98D7-08B0D8C268E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6"/>
        <c:overlap val="-27"/>
        <c:axId val="122778448"/>
        <c:axId val="122776368"/>
      </c:barChart>
      <c:catAx>
        <c:axId val="122778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ira Sans" panose="020B0503050000020004" pitchFamily="34" charset="0"/>
                <a:ea typeface="+mn-ea"/>
                <a:cs typeface="+mn-cs"/>
              </a:defRPr>
            </a:pPr>
            <a:endParaRPr lang="hu-HU"/>
          </a:p>
        </c:txPr>
        <c:crossAx val="122776368"/>
        <c:crosses val="autoZero"/>
        <c:auto val="1"/>
        <c:lblAlgn val="ctr"/>
        <c:lblOffset val="100"/>
        <c:noMultiLvlLbl val="0"/>
      </c:catAx>
      <c:valAx>
        <c:axId val="122776368"/>
        <c:scaling>
          <c:orientation val="minMax"/>
        </c:scaling>
        <c:delete val="0"/>
        <c:axPos val="l"/>
        <c:numFmt formatCode="#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ira Sans" panose="020B0503050000020004" pitchFamily="34" charset="0"/>
                <a:ea typeface="+mn-ea"/>
                <a:cs typeface="+mn-cs"/>
              </a:defRPr>
            </a:pPr>
            <a:endParaRPr lang="hu-HU"/>
          </a:p>
        </c:txPr>
        <c:crossAx val="122778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ysClr val="window" lastClr="FFFFFF"/>
    </a:solidFill>
    <a:ln>
      <a:noFill/>
    </a:ln>
    <a:effectLst/>
  </c:spPr>
  <c:txPr>
    <a:bodyPr/>
    <a:lstStyle/>
    <a:p>
      <a:pPr>
        <a:defRPr sz="1200">
          <a:latin typeface="Fira Sans" panose="020B0503050000020004" pitchFamily="34" charset="0"/>
        </a:defRPr>
      </a:pPr>
      <a:endParaRPr lang="hu-H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Fira Sans SemiBold" panose="020B0603050000020004" pitchFamily="34" charset="0"/>
                <a:ea typeface="+mn-ea"/>
                <a:cs typeface="+mn-cs"/>
              </a:defRPr>
            </a:pPr>
            <a:r>
              <a:rPr lang="en-GB" sz="2000" noProof="0" dirty="0"/>
              <a:t>Party</a:t>
            </a:r>
            <a:r>
              <a:rPr lang="en-GB" sz="2000" baseline="0" noProof="0" dirty="0"/>
              <a:t> preferences</a:t>
            </a:r>
            <a:r>
              <a:rPr lang="en-GB" sz="2000" noProof="0" dirty="0"/>
              <a:t> (party</a:t>
            </a:r>
            <a:r>
              <a:rPr lang="en-GB" sz="2000" baseline="0" noProof="0" dirty="0"/>
              <a:t> voters</a:t>
            </a:r>
            <a:r>
              <a:rPr lang="en-GB" sz="2000" noProof="0" dirty="0"/>
              <a:t> %)</a:t>
            </a:r>
          </a:p>
        </c:rich>
      </c:tx>
      <c:layout>
        <c:manualLayout>
          <c:xMode val="edge"/>
          <c:yMode val="edge"/>
          <c:x val="0.28382840177643798"/>
          <c:y val="5.20333037726808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Fira Sans SemiBold" panose="020B0603050000020004" pitchFamily="34" charset="0"/>
              <a:ea typeface="+mn-ea"/>
              <a:cs typeface="+mn-cs"/>
            </a:defRPr>
          </a:pPr>
          <a:endParaRPr lang="hu-HU"/>
        </a:p>
      </c:txPr>
    </c:title>
    <c:autoTitleDeleted val="0"/>
    <c:plotArea>
      <c:layout>
        <c:manualLayout>
          <c:layoutTarget val="inner"/>
          <c:xMode val="edge"/>
          <c:yMode val="edge"/>
          <c:x val="5.3543997789749963E-2"/>
          <c:y val="0.11458184684382776"/>
          <c:w val="0.92715775659621491"/>
          <c:h val="0.6507946479205551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55F-48BE-BFEA-E8AC6D01432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55F-48BE-BFEA-E8AC6D014328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55F-48BE-BFEA-E8AC6D014328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55F-48BE-BFEA-E8AC6D014328}"/>
              </c:ext>
            </c:extLst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55F-48BE-BFEA-E8AC6D014328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55F-48BE-BFEA-E8AC6D014328}"/>
              </c:ext>
            </c:extLst>
          </c:dPt>
          <c:dPt>
            <c:idx val="6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55F-48BE-BFEA-E8AC6D014328}"/>
              </c:ext>
            </c:extLst>
          </c:dPt>
          <c:dPt>
            <c:idx val="7"/>
            <c:invertIfNegative val="0"/>
            <c:bubble3D val="0"/>
            <c:spPr>
              <a:solidFill>
                <a:sysClr val="windowText" lastClr="000000">
                  <a:lumMod val="50000"/>
                  <a:lumOff val="50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555F-48BE-BFEA-E8AC6D014328}"/>
              </c:ext>
            </c:extLst>
          </c:dPt>
          <c:dPt>
            <c:idx val="8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555F-48BE-BFEA-E8AC6D014328}"/>
              </c:ext>
            </c:extLst>
          </c:dPt>
          <c:dPt>
            <c:idx val="9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555F-48BE-BFEA-E8AC6D01432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ira Sans" panose="020B0503050000020004" pitchFamily="34" charset="0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ábrák!$A$28:$A$36</c:f>
              <c:strCache>
                <c:ptCount val="9"/>
                <c:pt idx="0">
                  <c:v>Fidesz-KDNP</c:v>
                </c:pt>
                <c:pt idx="1">
                  <c:v>DK</c:v>
                </c:pt>
                <c:pt idx="2">
                  <c:v>Mi Hazánk</c:v>
                </c:pt>
                <c:pt idx="3">
                  <c:v>MKKP</c:v>
                </c:pt>
                <c:pt idx="4">
                  <c:v>Momentum</c:v>
                </c:pt>
                <c:pt idx="5">
                  <c:v>MSZP</c:v>
                </c:pt>
                <c:pt idx="6">
                  <c:v>LMP</c:v>
                </c:pt>
                <c:pt idx="7">
                  <c:v>Jobbik</c:v>
                </c:pt>
                <c:pt idx="8">
                  <c:v>Párbeszéd</c:v>
                </c:pt>
              </c:strCache>
            </c:strRef>
          </c:cat>
          <c:val>
            <c:numRef>
              <c:f>ábrák!$B$28:$B$36</c:f>
              <c:numCache>
                <c:formatCode>###0</c:formatCode>
                <c:ptCount val="9"/>
                <c:pt idx="0">
                  <c:v>42.639082257872218</c:v>
                </c:pt>
                <c:pt idx="1">
                  <c:v>18.609525117902098</c:v>
                </c:pt>
                <c:pt idx="2">
                  <c:v>9.398913007034098</c:v>
                </c:pt>
                <c:pt idx="3">
                  <c:v>7.9967355888013332</c:v>
                </c:pt>
                <c:pt idx="4">
                  <c:v>7.4302477932785198</c:v>
                </c:pt>
                <c:pt idx="5">
                  <c:v>4.5092401231539503</c:v>
                </c:pt>
                <c:pt idx="6">
                  <c:v>3.5036636002754378</c:v>
                </c:pt>
                <c:pt idx="7">
                  <c:v>3.3958060355166069</c:v>
                </c:pt>
                <c:pt idx="8">
                  <c:v>2.7167864761657534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555F-48BE-BFEA-E8AC6D01432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6"/>
        <c:overlap val="-27"/>
        <c:axId val="122778448"/>
        <c:axId val="122776368"/>
      </c:barChart>
      <c:catAx>
        <c:axId val="122778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ira Sans" panose="020B0503050000020004" pitchFamily="34" charset="0"/>
                <a:ea typeface="+mn-ea"/>
                <a:cs typeface="+mn-cs"/>
              </a:defRPr>
            </a:pPr>
            <a:endParaRPr lang="hu-HU"/>
          </a:p>
        </c:txPr>
        <c:crossAx val="122776368"/>
        <c:crosses val="autoZero"/>
        <c:auto val="1"/>
        <c:lblAlgn val="ctr"/>
        <c:lblOffset val="100"/>
        <c:noMultiLvlLbl val="0"/>
      </c:catAx>
      <c:valAx>
        <c:axId val="122776368"/>
        <c:scaling>
          <c:orientation val="minMax"/>
        </c:scaling>
        <c:delete val="0"/>
        <c:axPos val="l"/>
        <c:numFmt formatCode="#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ira Sans" panose="020B0503050000020004" pitchFamily="34" charset="0"/>
                <a:ea typeface="+mn-ea"/>
                <a:cs typeface="+mn-cs"/>
              </a:defRPr>
            </a:pPr>
            <a:endParaRPr lang="hu-HU"/>
          </a:p>
        </c:txPr>
        <c:crossAx val="122778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ysClr val="window" lastClr="FFFFFF"/>
    </a:solidFill>
    <a:ln>
      <a:noFill/>
    </a:ln>
    <a:effectLst/>
  </c:spPr>
  <c:txPr>
    <a:bodyPr/>
    <a:lstStyle/>
    <a:p>
      <a:pPr>
        <a:defRPr sz="1200">
          <a:latin typeface="Fira Sans" panose="020B0503050000020004" pitchFamily="34" charset="0"/>
        </a:defRPr>
      </a:pPr>
      <a:endParaRPr lang="hu-H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AF1A-578F-4E17-9900-314E9EFDC5BD}" type="datetimeFigureOut">
              <a:rPr lang="hu-HU" smtClean="0"/>
              <a:t>2024. 02. 13.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46D61-C686-46A0-B71A-88D578E6C25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4896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AF1A-578F-4E17-9900-314E9EFDC5BD}" type="datetimeFigureOut">
              <a:rPr lang="hu-HU" smtClean="0"/>
              <a:t>2024. 02. 13.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46D61-C686-46A0-B71A-88D578E6C25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8591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AF1A-578F-4E17-9900-314E9EFDC5BD}" type="datetimeFigureOut">
              <a:rPr lang="hu-HU" smtClean="0"/>
              <a:t>2024. 02. 13.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46D61-C686-46A0-B71A-88D578E6C25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5942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AF1A-578F-4E17-9900-314E9EFDC5BD}" type="datetimeFigureOut">
              <a:rPr lang="hu-HU" smtClean="0"/>
              <a:t>2024. 02. 13.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46D61-C686-46A0-B71A-88D578E6C25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9527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AF1A-578F-4E17-9900-314E9EFDC5BD}" type="datetimeFigureOut">
              <a:rPr lang="hu-HU" smtClean="0"/>
              <a:t>2024. 02. 13.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46D61-C686-46A0-B71A-88D578E6C25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237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AF1A-578F-4E17-9900-314E9EFDC5BD}" type="datetimeFigureOut">
              <a:rPr lang="hu-HU" smtClean="0"/>
              <a:t>2024. 02. 13.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46D61-C686-46A0-B71A-88D578E6C25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0238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AF1A-578F-4E17-9900-314E9EFDC5BD}" type="datetimeFigureOut">
              <a:rPr lang="hu-HU" smtClean="0"/>
              <a:t>2024. 02. 13.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46D61-C686-46A0-B71A-88D578E6C25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1428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AF1A-578F-4E17-9900-314E9EFDC5BD}" type="datetimeFigureOut">
              <a:rPr lang="hu-HU" smtClean="0"/>
              <a:t>2024. 02. 13.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46D61-C686-46A0-B71A-88D578E6C25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6844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AF1A-578F-4E17-9900-314E9EFDC5BD}" type="datetimeFigureOut">
              <a:rPr lang="hu-HU" smtClean="0"/>
              <a:t>2024. 02. 13.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46D61-C686-46A0-B71A-88D578E6C25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95685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AF1A-578F-4E17-9900-314E9EFDC5BD}" type="datetimeFigureOut">
              <a:rPr lang="hu-HU" smtClean="0"/>
              <a:t>2024. 02. 13.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46D61-C686-46A0-B71A-88D578E6C25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5305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AF1A-578F-4E17-9900-314E9EFDC5BD}" type="datetimeFigureOut">
              <a:rPr lang="hu-HU" smtClean="0"/>
              <a:t>2024. 02. 13.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46D61-C686-46A0-B71A-88D578E6C25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0335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1AF1A-578F-4E17-9900-314E9EFDC5BD}" type="datetimeFigureOut">
              <a:rPr lang="hu-HU" smtClean="0"/>
              <a:t>2024. 02. 13.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46D61-C686-46A0-B71A-88D578E6C25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064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24000">
              <a:schemeClr val="accent1">
                <a:lumMod val="45000"/>
                <a:lumOff val="55000"/>
              </a:schemeClr>
            </a:gs>
            <a:gs pos="3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554481"/>
            <a:ext cx="9144000" cy="1955482"/>
          </a:xfrm>
          <a:solidFill>
            <a:schemeClr val="tx1">
              <a:lumMod val="85000"/>
              <a:lumOff val="15000"/>
            </a:schemeClr>
          </a:solidFill>
          <a:ln w="28575">
            <a:solidFill>
              <a:schemeClr val="bg1"/>
            </a:solidFill>
          </a:ln>
        </p:spPr>
        <p:txBody>
          <a:bodyPr/>
          <a:lstStyle/>
          <a:p>
            <a:r>
              <a:rPr lang="hu-HU" dirty="0">
                <a:solidFill>
                  <a:schemeClr val="bg1"/>
                </a:solidFill>
                <a:latin typeface="Fira Sans SemiBold" panose="020B0603050000020004" pitchFamily="34" charset="0"/>
                <a:ea typeface="Lato Heavy" panose="020F0502020204030203" pitchFamily="34" charset="0"/>
                <a:cs typeface="Lato Heavy" panose="020F0502020204030203" pitchFamily="34" charset="0"/>
              </a:rPr>
              <a:t>PARTY PREFERENCES</a:t>
            </a:r>
            <a:br>
              <a:rPr lang="hu-HU" dirty="0">
                <a:solidFill>
                  <a:schemeClr val="bg1"/>
                </a:solidFill>
                <a:latin typeface="Fira Sans SemiBold" panose="020B0603050000020004" pitchFamily="34" charset="0"/>
                <a:ea typeface="Lato Heavy" panose="020F0502020204030203" pitchFamily="34" charset="0"/>
                <a:cs typeface="Lato Heavy" panose="020F0502020204030203" pitchFamily="34" charset="0"/>
              </a:rPr>
            </a:br>
            <a:r>
              <a:rPr lang="hu-HU" dirty="0">
                <a:solidFill>
                  <a:schemeClr val="bg1"/>
                </a:solidFill>
                <a:latin typeface="Fira Sans SemiBold" panose="020B0603050000020004" pitchFamily="34" charset="0"/>
                <a:ea typeface="Lato Heavy" panose="020F0502020204030203" pitchFamily="34" charset="0"/>
                <a:cs typeface="Lato Heavy" panose="020F0502020204030203" pitchFamily="34" charset="0"/>
              </a:rPr>
              <a:t>2024. JANUARY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976" y="4948518"/>
            <a:ext cx="3290047" cy="1201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57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13560"/>
            <a:ext cx="10515600" cy="3108960"/>
          </a:xfrm>
          <a:solidFill>
            <a:schemeClr val="tx1">
              <a:lumMod val="85000"/>
              <a:lumOff val="1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  <a:latin typeface="Fira Sans" panose="020B0503050000020004" pitchFamily="34" charset="0"/>
                <a:ea typeface="Lato" panose="020F0502020204030203" pitchFamily="34" charset="0"/>
                <a:cs typeface="Lato" panose="020F0502020204030203" pitchFamily="34" charset="0"/>
              </a:rPr>
              <a:t>Methodology:</a:t>
            </a:r>
          </a:p>
          <a:p>
            <a:pPr lvl="1"/>
            <a:r>
              <a:rPr lang="en-GB" dirty="0">
                <a:solidFill>
                  <a:schemeClr val="bg1"/>
                </a:solidFill>
                <a:latin typeface="Fira Sans Light" panose="020B0403050000020004" pitchFamily="34" charset="0"/>
                <a:ea typeface="Lato" panose="020F0502020204030203" pitchFamily="34" charset="0"/>
                <a:cs typeface="Lato" panose="020F0502020204030203" pitchFamily="34" charset="0"/>
              </a:rPr>
              <a:t>Telephone interviews </a:t>
            </a:r>
          </a:p>
          <a:p>
            <a:pPr lvl="1"/>
            <a:r>
              <a:rPr lang="en-GB" dirty="0">
                <a:solidFill>
                  <a:schemeClr val="bg1"/>
                </a:solidFill>
                <a:latin typeface="Fira Sans Light" panose="020B0403050000020004" pitchFamily="34" charset="0"/>
                <a:ea typeface="Lato" panose="020F0502020204030203" pitchFamily="34" charset="0"/>
                <a:cs typeface="Lato" panose="020F0502020204030203" pitchFamily="34" charset="0"/>
              </a:rPr>
              <a:t>1000 </a:t>
            </a:r>
            <a:r>
              <a:rPr lang="en-AU" dirty="0">
                <a:solidFill>
                  <a:schemeClr val="bg1"/>
                </a:solidFill>
                <a:latin typeface="Fira Sans Light" panose="020B0403050000020004" pitchFamily="34" charset="0"/>
                <a:ea typeface="Lato" panose="020F0502020204030203" pitchFamily="34" charset="0"/>
                <a:cs typeface="Lato" panose="020F0502020204030203" pitchFamily="34" charset="0"/>
              </a:rPr>
              <a:t>people</a:t>
            </a:r>
            <a:r>
              <a:rPr lang="hu-HU" dirty="0">
                <a:solidFill>
                  <a:schemeClr val="bg1"/>
                </a:solidFill>
                <a:latin typeface="Fira Sans Light" panose="020B04030500000200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endParaRPr lang="en-GB" dirty="0">
              <a:solidFill>
                <a:schemeClr val="bg1"/>
              </a:solidFill>
              <a:latin typeface="Fira Sans Light" panose="020B0403050000020004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lvl="1"/>
            <a:r>
              <a:rPr lang="hu-HU" dirty="0">
                <a:solidFill>
                  <a:schemeClr val="bg1"/>
                </a:solidFill>
                <a:latin typeface="Fira Sans Light" panose="020B0403050000020004" pitchFamily="34" charset="0"/>
                <a:ea typeface="Lato" panose="020F0502020204030203" pitchFamily="34" charset="0"/>
                <a:cs typeface="Lato" panose="020F0502020204030203" pitchFamily="34" charset="0"/>
              </a:rPr>
              <a:t>R</a:t>
            </a:r>
            <a:r>
              <a:rPr lang="en-US" dirty="0">
                <a:solidFill>
                  <a:schemeClr val="bg1"/>
                </a:solidFill>
                <a:latin typeface="Fira Sans Light" panose="020B0403050000020004" pitchFamily="34" charset="0"/>
                <a:ea typeface="Lato" panose="020F0502020204030203" pitchFamily="34" charset="0"/>
                <a:cs typeface="Lato" panose="020F0502020204030203" pitchFamily="34" charset="0"/>
              </a:rPr>
              <a:t>representative of the adult population of the country by gender, age, education and type of municipality</a:t>
            </a:r>
            <a:endParaRPr lang="hu-HU" dirty="0">
              <a:solidFill>
                <a:schemeClr val="bg1"/>
              </a:solidFill>
              <a:latin typeface="Fira Sans Light" panose="020B0403050000020004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lvl="1"/>
            <a:r>
              <a:rPr lang="en-GB" dirty="0">
                <a:solidFill>
                  <a:schemeClr val="bg1"/>
                </a:solidFill>
                <a:latin typeface="Fira Sans Light" panose="020B0403050000020004" pitchFamily="34" charset="0"/>
                <a:ea typeface="Lato" panose="020F0502020204030203" pitchFamily="34" charset="0"/>
                <a:cs typeface="Lato" panose="020F0502020204030203" pitchFamily="34" charset="0"/>
              </a:rPr>
              <a:t>Margin of error: +/- 3.2%.</a:t>
            </a:r>
          </a:p>
          <a:p>
            <a:r>
              <a:rPr lang="en-GB" dirty="0">
                <a:solidFill>
                  <a:schemeClr val="bg1"/>
                </a:solidFill>
                <a:latin typeface="Fira Sans" panose="020B05030500000200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AU" dirty="0">
                <a:solidFill>
                  <a:schemeClr val="bg1"/>
                </a:solidFill>
                <a:latin typeface="Fira Sans" panose="020B0503050000020004" pitchFamily="34" charset="0"/>
                <a:ea typeface="Lato" panose="020F0502020204030203" pitchFamily="34" charset="0"/>
                <a:cs typeface="Lato" panose="020F0502020204030203" pitchFamily="34" charset="0"/>
              </a:rPr>
              <a:t>Period</a:t>
            </a:r>
            <a:r>
              <a:rPr lang="hu-HU" dirty="0">
                <a:solidFill>
                  <a:schemeClr val="bg1"/>
                </a:solidFill>
                <a:latin typeface="Fira Sans" panose="020B0503050000020004" pitchFamily="34" charset="0"/>
                <a:ea typeface="Lato" panose="020F0502020204030203" pitchFamily="34" charset="0"/>
                <a:cs typeface="Lato" panose="020F0502020204030203" pitchFamily="34" charset="0"/>
              </a:rPr>
              <a:t> of </a:t>
            </a:r>
            <a:r>
              <a:rPr lang="en-AU" dirty="0">
                <a:solidFill>
                  <a:schemeClr val="bg1"/>
                </a:solidFill>
                <a:latin typeface="Fira Sans" panose="020B0503050000020004" pitchFamily="34" charset="0"/>
                <a:ea typeface="Lato" panose="020F0502020204030203" pitchFamily="34" charset="0"/>
                <a:cs typeface="Lato" panose="020F0502020204030203" pitchFamily="34" charset="0"/>
              </a:rPr>
              <a:t>data</a:t>
            </a:r>
            <a:r>
              <a:rPr lang="hu-HU" dirty="0">
                <a:solidFill>
                  <a:schemeClr val="bg1"/>
                </a:solidFill>
                <a:latin typeface="Fira Sans" panose="020B05030500000200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AU" dirty="0">
                <a:solidFill>
                  <a:schemeClr val="bg1"/>
                </a:solidFill>
                <a:latin typeface="Fira Sans" panose="020B0503050000020004" pitchFamily="34" charset="0"/>
                <a:ea typeface="Lato" panose="020F0502020204030203" pitchFamily="34" charset="0"/>
                <a:cs typeface="Lato" panose="020F0502020204030203" pitchFamily="34" charset="0"/>
              </a:rPr>
              <a:t>collection</a:t>
            </a:r>
            <a:r>
              <a:rPr lang="en-GB" dirty="0">
                <a:solidFill>
                  <a:schemeClr val="bg1"/>
                </a:solidFill>
                <a:latin typeface="Fira Sans" panose="020B0503050000020004" pitchFamily="34" charset="0"/>
                <a:ea typeface="Lato" panose="020F0502020204030203" pitchFamily="34" charset="0"/>
                <a:cs typeface="Lato" panose="020F0502020204030203" pitchFamily="34" charset="0"/>
              </a:rPr>
              <a:t>: 2024. January 15-20.</a:t>
            </a:r>
          </a:p>
        </p:txBody>
      </p:sp>
      <p:sp>
        <p:nvSpPr>
          <p:cNvPr id="7" name="Romboid 6">
            <a:extLst>
              <a:ext uri="{FF2B5EF4-FFF2-40B4-BE49-F238E27FC236}">
                <a16:creationId xmlns:a16="http://schemas.microsoft.com/office/drawing/2014/main" id="{C8DD68D0-6DCD-0835-DEF9-53FAEA4DA93A}"/>
              </a:ext>
            </a:extLst>
          </p:cNvPr>
          <p:cNvSpPr/>
          <p:nvPr/>
        </p:nvSpPr>
        <p:spPr>
          <a:xfrm>
            <a:off x="186431" y="137476"/>
            <a:ext cx="8166994" cy="838200"/>
          </a:xfrm>
          <a:prstGeom prst="parallelogram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Fira Sans SemiBold" panose="020B0603050000020004" pitchFamily="34" charset="0"/>
            </a:endParaRPr>
          </a:p>
        </p:txBody>
      </p:sp>
      <p:sp>
        <p:nvSpPr>
          <p:cNvPr id="8" name="Cím 1">
            <a:extLst>
              <a:ext uri="{FF2B5EF4-FFF2-40B4-BE49-F238E27FC236}">
                <a16:creationId xmlns:a16="http://schemas.microsoft.com/office/drawing/2014/main" id="{6C830391-44F0-7C7D-924A-96784E992E8B}"/>
              </a:ext>
            </a:extLst>
          </p:cNvPr>
          <p:cNvSpPr txBox="1">
            <a:spLocks/>
          </p:cNvSpPr>
          <p:nvPr/>
        </p:nvSpPr>
        <p:spPr>
          <a:xfrm>
            <a:off x="781235" y="147219"/>
            <a:ext cx="7226424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solidFill>
                  <a:schemeClr val="bg1"/>
                </a:solidFill>
                <a:latin typeface="Fira Sans SemiBold" panose="020B0603050000020004" pitchFamily="34" charset="0"/>
                <a:ea typeface="Lato Heavy" panose="020F0502020204030203" pitchFamily="34" charset="0"/>
                <a:cs typeface="Lato Heavy" panose="020F0502020204030203" pitchFamily="34" charset="0"/>
              </a:rPr>
              <a:t>ABOUT THE RESEARCH</a:t>
            </a:r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6FD35857-E104-1D44-714D-0261AB51A7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0109" y="137475"/>
            <a:ext cx="2321891" cy="847945"/>
          </a:xfrm>
          <a:prstGeom prst="rect">
            <a:avLst/>
          </a:prstGeom>
        </p:spPr>
      </p:pic>
      <p:sp>
        <p:nvSpPr>
          <p:cNvPr id="10" name="Trapezoid 8">
            <a:extLst>
              <a:ext uri="{FF2B5EF4-FFF2-40B4-BE49-F238E27FC236}">
                <a16:creationId xmlns:a16="http://schemas.microsoft.com/office/drawing/2014/main" id="{39DFEC00-C531-4D92-489D-BC91B5B4DCEA}"/>
              </a:ext>
            </a:extLst>
          </p:cNvPr>
          <p:cNvSpPr/>
          <p:nvPr/>
        </p:nvSpPr>
        <p:spPr>
          <a:xfrm>
            <a:off x="8273988" y="137476"/>
            <a:ext cx="1622805" cy="838200"/>
          </a:xfrm>
          <a:custGeom>
            <a:avLst/>
            <a:gdLst>
              <a:gd name="connsiteX0" fmla="*/ 0 w 1476377"/>
              <a:gd name="connsiteY0" fmla="*/ 838200 h 838200"/>
              <a:gd name="connsiteX1" fmla="*/ 209550 w 1476377"/>
              <a:gd name="connsiteY1" fmla="*/ 0 h 838200"/>
              <a:gd name="connsiteX2" fmla="*/ 1266827 w 1476377"/>
              <a:gd name="connsiteY2" fmla="*/ 0 h 838200"/>
              <a:gd name="connsiteX3" fmla="*/ 1476377 w 1476377"/>
              <a:gd name="connsiteY3" fmla="*/ 838200 h 838200"/>
              <a:gd name="connsiteX4" fmla="*/ 0 w 1476377"/>
              <a:gd name="connsiteY4" fmla="*/ 838200 h 838200"/>
              <a:gd name="connsiteX0" fmla="*/ 0 w 1495427"/>
              <a:gd name="connsiteY0" fmla="*/ 838200 h 838200"/>
              <a:gd name="connsiteX1" fmla="*/ 209550 w 1495427"/>
              <a:gd name="connsiteY1" fmla="*/ 0 h 838200"/>
              <a:gd name="connsiteX2" fmla="*/ 1495427 w 1495427"/>
              <a:gd name="connsiteY2" fmla="*/ 9525 h 838200"/>
              <a:gd name="connsiteX3" fmla="*/ 1476377 w 1495427"/>
              <a:gd name="connsiteY3" fmla="*/ 838200 h 838200"/>
              <a:gd name="connsiteX4" fmla="*/ 0 w 1495427"/>
              <a:gd name="connsiteY4" fmla="*/ 838200 h 838200"/>
              <a:gd name="connsiteX0" fmla="*/ 0 w 1476377"/>
              <a:gd name="connsiteY0" fmla="*/ 838200 h 838200"/>
              <a:gd name="connsiteX1" fmla="*/ 209550 w 1476377"/>
              <a:gd name="connsiteY1" fmla="*/ 0 h 838200"/>
              <a:gd name="connsiteX2" fmla="*/ 1466852 w 1476377"/>
              <a:gd name="connsiteY2" fmla="*/ 19050 h 838200"/>
              <a:gd name="connsiteX3" fmla="*/ 1476377 w 1476377"/>
              <a:gd name="connsiteY3" fmla="*/ 838200 h 838200"/>
              <a:gd name="connsiteX4" fmla="*/ 0 w 1476377"/>
              <a:gd name="connsiteY4" fmla="*/ 838200 h 838200"/>
              <a:gd name="connsiteX0" fmla="*/ 0 w 1476377"/>
              <a:gd name="connsiteY0" fmla="*/ 838200 h 838200"/>
              <a:gd name="connsiteX1" fmla="*/ 209550 w 1476377"/>
              <a:gd name="connsiteY1" fmla="*/ 0 h 838200"/>
              <a:gd name="connsiteX2" fmla="*/ 1466852 w 1476377"/>
              <a:gd name="connsiteY2" fmla="*/ 9525 h 838200"/>
              <a:gd name="connsiteX3" fmla="*/ 1476377 w 1476377"/>
              <a:gd name="connsiteY3" fmla="*/ 838200 h 838200"/>
              <a:gd name="connsiteX4" fmla="*/ 0 w 1476377"/>
              <a:gd name="connsiteY4" fmla="*/ 838200 h 838200"/>
              <a:gd name="connsiteX0" fmla="*/ 0 w 1476630"/>
              <a:gd name="connsiteY0" fmla="*/ 857250 h 857250"/>
              <a:gd name="connsiteX1" fmla="*/ 209550 w 1476630"/>
              <a:gd name="connsiteY1" fmla="*/ 19050 h 857250"/>
              <a:gd name="connsiteX2" fmla="*/ 1476630 w 1476630"/>
              <a:gd name="connsiteY2" fmla="*/ 0 h 857250"/>
              <a:gd name="connsiteX3" fmla="*/ 1476377 w 1476630"/>
              <a:gd name="connsiteY3" fmla="*/ 857250 h 857250"/>
              <a:gd name="connsiteX4" fmla="*/ 0 w 1476630"/>
              <a:gd name="connsiteY4" fmla="*/ 857250 h 857250"/>
              <a:gd name="connsiteX0" fmla="*/ 0 w 1476630"/>
              <a:gd name="connsiteY0" fmla="*/ 838200 h 838200"/>
              <a:gd name="connsiteX1" fmla="*/ 209550 w 1476630"/>
              <a:gd name="connsiteY1" fmla="*/ 0 h 838200"/>
              <a:gd name="connsiteX2" fmla="*/ 1476630 w 1476630"/>
              <a:gd name="connsiteY2" fmla="*/ 0 h 838200"/>
              <a:gd name="connsiteX3" fmla="*/ 1476377 w 1476630"/>
              <a:gd name="connsiteY3" fmla="*/ 838200 h 838200"/>
              <a:gd name="connsiteX4" fmla="*/ 0 w 1476630"/>
              <a:gd name="connsiteY4" fmla="*/ 838200 h 83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6630" h="838200">
                <a:moveTo>
                  <a:pt x="0" y="838200"/>
                </a:moveTo>
                <a:lnTo>
                  <a:pt x="209550" y="0"/>
                </a:lnTo>
                <a:lnTo>
                  <a:pt x="1476630" y="0"/>
                </a:lnTo>
                <a:cubicBezTo>
                  <a:pt x="1476546" y="285750"/>
                  <a:pt x="1476461" y="552450"/>
                  <a:pt x="1476377" y="838200"/>
                </a:cubicBezTo>
                <a:lnTo>
                  <a:pt x="0" y="83820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6C3A13EB-B295-4338-4442-1B4135FA1CDC}"/>
              </a:ext>
            </a:extLst>
          </p:cNvPr>
          <p:cNvSpPr/>
          <p:nvPr/>
        </p:nvSpPr>
        <p:spPr>
          <a:xfrm>
            <a:off x="0" y="137474"/>
            <a:ext cx="594804" cy="84794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5010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861">
              <a:schemeClr val="bg1">
                <a:lumMod val="95000"/>
              </a:schemeClr>
            </a:gs>
            <a:gs pos="24000">
              <a:schemeClr val="bg1">
                <a:lumMod val="85000"/>
              </a:schemeClr>
            </a:gs>
            <a:gs pos="100000">
              <a:schemeClr val="bg1">
                <a:lumMod val="75000"/>
              </a:schemeClr>
            </a:gs>
          </a:gsLst>
          <a:lin ang="108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mboid 4">
            <a:extLst>
              <a:ext uri="{FF2B5EF4-FFF2-40B4-BE49-F238E27FC236}">
                <a16:creationId xmlns:a16="http://schemas.microsoft.com/office/drawing/2014/main" id="{440D71E4-FB95-C941-B608-DF600EC4A458}"/>
              </a:ext>
            </a:extLst>
          </p:cNvPr>
          <p:cNvSpPr/>
          <p:nvPr/>
        </p:nvSpPr>
        <p:spPr>
          <a:xfrm>
            <a:off x="186431" y="137476"/>
            <a:ext cx="8166994" cy="838200"/>
          </a:xfrm>
          <a:prstGeom prst="parallelogram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A33427D8-36B7-90BD-2FED-FE4E307E2F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0109" y="137475"/>
            <a:ext cx="2321891" cy="847945"/>
          </a:xfrm>
          <a:prstGeom prst="rect">
            <a:avLst/>
          </a:prstGeom>
        </p:spPr>
      </p:pic>
      <p:sp>
        <p:nvSpPr>
          <p:cNvPr id="9" name="Trapezoid 8">
            <a:extLst>
              <a:ext uri="{FF2B5EF4-FFF2-40B4-BE49-F238E27FC236}">
                <a16:creationId xmlns:a16="http://schemas.microsoft.com/office/drawing/2014/main" id="{A3969FA3-1AE5-21A1-6721-2739D52EA224}"/>
              </a:ext>
            </a:extLst>
          </p:cNvPr>
          <p:cNvSpPr/>
          <p:nvPr/>
        </p:nvSpPr>
        <p:spPr>
          <a:xfrm>
            <a:off x="8273988" y="137476"/>
            <a:ext cx="1622805" cy="838200"/>
          </a:xfrm>
          <a:custGeom>
            <a:avLst/>
            <a:gdLst>
              <a:gd name="connsiteX0" fmla="*/ 0 w 1476377"/>
              <a:gd name="connsiteY0" fmla="*/ 838200 h 838200"/>
              <a:gd name="connsiteX1" fmla="*/ 209550 w 1476377"/>
              <a:gd name="connsiteY1" fmla="*/ 0 h 838200"/>
              <a:gd name="connsiteX2" fmla="*/ 1266827 w 1476377"/>
              <a:gd name="connsiteY2" fmla="*/ 0 h 838200"/>
              <a:gd name="connsiteX3" fmla="*/ 1476377 w 1476377"/>
              <a:gd name="connsiteY3" fmla="*/ 838200 h 838200"/>
              <a:gd name="connsiteX4" fmla="*/ 0 w 1476377"/>
              <a:gd name="connsiteY4" fmla="*/ 838200 h 838200"/>
              <a:gd name="connsiteX0" fmla="*/ 0 w 1495427"/>
              <a:gd name="connsiteY0" fmla="*/ 838200 h 838200"/>
              <a:gd name="connsiteX1" fmla="*/ 209550 w 1495427"/>
              <a:gd name="connsiteY1" fmla="*/ 0 h 838200"/>
              <a:gd name="connsiteX2" fmla="*/ 1495427 w 1495427"/>
              <a:gd name="connsiteY2" fmla="*/ 9525 h 838200"/>
              <a:gd name="connsiteX3" fmla="*/ 1476377 w 1495427"/>
              <a:gd name="connsiteY3" fmla="*/ 838200 h 838200"/>
              <a:gd name="connsiteX4" fmla="*/ 0 w 1495427"/>
              <a:gd name="connsiteY4" fmla="*/ 838200 h 838200"/>
              <a:gd name="connsiteX0" fmla="*/ 0 w 1476377"/>
              <a:gd name="connsiteY0" fmla="*/ 838200 h 838200"/>
              <a:gd name="connsiteX1" fmla="*/ 209550 w 1476377"/>
              <a:gd name="connsiteY1" fmla="*/ 0 h 838200"/>
              <a:gd name="connsiteX2" fmla="*/ 1466852 w 1476377"/>
              <a:gd name="connsiteY2" fmla="*/ 19050 h 838200"/>
              <a:gd name="connsiteX3" fmla="*/ 1476377 w 1476377"/>
              <a:gd name="connsiteY3" fmla="*/ 838200 h 838200"/>
              <a:gd name="connsiteX4" fmla="*/ 0 w 1476377"/>
              <a:gd name="connsiteY4" fmla="*/ 838200 h 838200"/>
              <a:gd name="connsiteX0" fmla="*/ 0 w 1476377"/>
              <a:gd name="connsiteY0" fmla="*/ 838200 h 838200"/>
              <a:gd name="connsiteX1" fmla="*/ 209550 w 1476377"/>
              <a:gd name="connsiteY1" fmla="*/ 0 h 838200"/>
              <a:gd name="connsiteX2" fmla="*/ 1466852 w 1476377"/>
              <a:gd name="connsiteY2" fmla="*/ 9525 h 838200"/>
              <a:gd name="connsiteX3" fmla="*/ 1476377 w 1476377"/>
              <a:gd name="connsiteY3" fmla="*/ 838200 h 838200"/>
              <a:gd name="connsiteX4" fmla="*/ 0 w 1476377"/>
              <a:gd name="connsiteY4" fmla="*/ 838200 h 838200"/>
              <a:gd name="connsiteX0" fmla="*/ 0 w 1476630"/>
              <a:gd name="connsiteY0" fmla="*/ 857250 h 857250"/>
              <a:gd name="connsiteX1" fmla="*/ 209550 w 1476630"/>
              <a:gd name="connsiteY1" fmla="*/ 19050 h 857250"/>
              <a:gd name="connsiteX2" fmla="*/ 1476630 w 1476630"/>
              <a:gd name="connsiteY2" fmla="*/ 0 h 857250"/>
              <a:gd name="connsiteX3" fmla="*/ 1476377 w 1476630"/>
              <a:gd name="connsiteY3" fmla="*/ 857250 h 857250"/>
              <a:gd name="connsiteX4" fmla="*/ 0 w 1476630"/>
              <a:gd name="connsiteY4" fmla="*/ 857250 h 857250"/>
              <a:gd name="connsiteX0" fmla="*/ 0 w 1476630"/>
              <a:gd name="connsiteY0" fmla="*/ 838200 h 838200"/>
              <a:gd name="connsiteX1" fmla="*/ 209550 w 1476630"/>
              <a:gd name="connsiteY1" fmla="*/ 0 h 838200"/>
              <a:gd name="connsiteX2" fmla="*/ 1476630 w 1476630"/>
              <a:gd name="connsiteY2" fmla="*/ 0 h 838200"/>
              <a:gd name="connsiteX3" fmla="*/ 1476377 w 1476630"/>
              <a:gd name="connsiteY3" fmla="*/ 838200 h 838200"/>
              <a:gd name="connsiteX4" fmla="*/ 0 w 1476630"/>
              <a:gd name="connsiteY4" fmla="*/ 838200 h 83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6630" h="838200">
                <a:moveTo>
                  <a:pt x="0" y="838200"/>
                </a:moveTo>
                <a:lnTo>
                  <a:pt x="209550" y="0"/>
                </a:lnTo>
                <a:lnTo>
                  <a:pt x="1476630" y="0"/>
                </a:lnTo>
                <a:cubicBezTo>
                  <a:pt x="1476546" y="285750"/>
                  <a:pt x="1476461" y="552450"/>
                  <a:pt x="1476377" y="838200"/>
                </a:cubicBezTo>
                <a:lnTo>
                  <a:pt x="0" y="83820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0F2A0FE8-A2CA-7DE4-FC37-99CB2E7893C5}"/>
              </a:ext>
            </a:extLst>
          </p:cNvPr>
          <p:cNvSpPr/>
          <p:nvPr/>
        </p:nvSpPr>
        <p:spPr>
          <a:xfrm>
            <a:off x="0" y="137474"/>
            <a:ext cx="594804" cy="84794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Cím 1">
            <a:extLst>
              <a:ext uri="{FF2B5EF4-FFF2-40B4-BE49-F238E27FC236}">
                <a16:creationId xmlns:a16="http://schemas.microsoft.com/office/drawing/2014/main" id="{2DC54585-B892-A9A2-446F-702051F6E784}"/>
              </a:ext>
            </a:extLst>
          </p:cNvPr>
          <p:cNvSpPr txBox="1">
            <a:spLocks/>
          </p:cNvSpPr>
          <p:nvPr/>
        </p:nvSpPr>
        <p:spPr>
          <a:xfrm>
            <a:off x="594804" y="147219"/>
            <a:ext cx="7522253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solidFill>
                  <a:schemeClr val="bg1"/>
                </a:solidFill>
                <a:latin typeface="Fira Sans SemiBold" panose="020B0603050000020004" pitchFamily="34" charset="0"/>
                <a:ea typeface="Lato Heavy" panose="020F0502020204030203" pitchFamily="34" charset="0"/>
                <a:cs typeface="Lato Heavy" panose="020F0502020204030203" pitchFamily="34" charset="0"/>
              </a:rPr>
              <a:t>WILLINGNESS TO PARTICIPATE</a:t>
            </a:r>
          </a:p>
        </p:txBody>
      </p:sp>
      <p:graphicFrame>
        <p:nvGraphicFramePr>
          <p:cNvPr id="6" name="Diagram 2">
            <a:extLst>
              <a:ext uri="{FF2B5EF4-FFF2-40B4-BE49-F238E27FC236}">
                <a16:creationId xmlns:a16="http://schemas.microsoft.com/office/drawing/2014/main" id="{C0A28A63-6D84-DD46-EF1D-6616CED63F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9285048"/>
              </p:ext>
            </p:extLst>
          </p:nvPr>
        </p:nvGraphicFramePr>
        <p:xfrm>
          <a:off x="1073834" y="1329151"/>
          <a:ext cx="10044332" cy="52477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27824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861">
              <a:schemeClr val="bg1">
                <a:lumMod val="95000"/>
              </a:schemeClr>
            </a:gs>
            <a:gs pos="24000">
              <a:schemeClr val="bg1">
                <a:lumMod val="85000"/>
              </a:schemeClr>
            </a:gs>
            <a:gs pos="100000">
              <a:schemeClr val="bg1">
                <a:lumMod val="75000"/>
              </a:schemeClr>
            </a:gs>
          </a:gsLst>
          <a:lin ang="108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mboid 4">
            <a:extLst>
              <a:ext uri="{FF2B5EF4-FFF2-40B4-BE49-F238E27FC236}">
                <a16:creationId xmlns:a16="http://schemas.microsoft.com/office/drawing/2014/main" id="{440D71E4-FB95-C941-B608-DF600EC4A458}"/>
              </a:ext>
            </a:extLst>
          </p:cNvPr>
          <p:cNvSpPr/>
          <p:nvPr/>
        </p:nvSpPr>
        <p:spPr>
          <a:xfrm>
            <a:off x="186431" y="137476"/>
            <a:ext cx="8166994" cy="838200"/>
          </a:xfrm>
          <a:prstGeom prst="parallelogram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A33427D8-36B7-90BD-2FED-FE4E307E2F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0109" y="137475"/>
            <a:ext cx="2321891" cy="847945"/>
          </a:xfrm>
          <a:prstGeom prst="rect">
            <a:avLst/>
          </a:prstGeom>
        </p:spPr>
      </p:pic>
      <p:sp>
        <p:nvSpPr>
          <p:cNvPr id="9" name="Trapezoid 8">
            <a:extLst>
              <a:ext uri="{FF2B5EF4-FFF2-40B4-BE49-F238E27FC236}">
                <a16:creationId xmlns:a16="http://schemas.microsoft.com/office/drawing/2014/main" id="{A3969FA3-1AE5-21A1-6721-2739D52EA224}"/>
              </a:ext>
            </a:extLst>
          </p:cNvPr>
          <p:cNvSpPr/>
          <p:nvPr/>
        </p:nvSpPr>
        <p:spPr>
          <a:xfrm>
            <a:off x="8273988" y="137476"/>
            <a:ext cx="1622805" cy="838200"/>
          </a:xfrm>
          <a:custGeom>
            <a:avLst/>
            <a:gdLst>
              <a:gd name="connsiteX0" fmla="*/ 0 w 1476377"/>
              <a:gd name="connsiteY0" fmla="*/ 838200 h 838200"/>
              <a:gd name="connsiteX1" fmla="*/ 209550 w 1476377"/>
              <a:gd name="connsiteY1" fmla="*/ 0 h 838200"/>
              <a:gd name="connsiteX2" fmla="*/ 1266827 w 1476377"/>
              <a:gd name="connsiteY2" fmla="*/ 0 h 838200"/>
              <a:gd name="connsiteX3" fmla="*/ 1476377 w 1476377"/>
              <a:gd name="connsiteY3" fmla="*/ 838200 h 838200"/>
              <a:gd name="connsiteX4" fmla="*/ 0 w 1476377"/>
              <a:gd name="connsiteY4" fmla="*/ 838200 h 838200"/>
              <a:gd name="connsiteX0" fmla="*/ 0 w 1495427"/>
              <a:gd name="connsiteY0" fmla="*/ 838200 h 838200"/>
              <a:gd name="connsiteX1" fmla="*/ 209550 w 1495427"/>
              <a:gd name="connsiteY1" fmla="*/ 0 h 838200"/>
              <a:gd name="connsiteX2" fmla="*/ 1495427 w 1495427"/>
              <a:gd name="connsiteY2" fmla="*/ 9525 h 838200"/>
              <a:gd name="connsiteX3" fmla="*/ 1476377 w 1495427"/>
              <a:gd name="connsiteY3" fmla="*/ 838200 h 838200"/>
              <a:gd name="connsiteX4" fmla="*/ 0 w 1495427"/>
              <a:gd name="connsiteY4" fmla="*/ 838200 h 838200"/>
              <a:gd name="connsiteX0" fmla="*/ 0 w 1476377"/>
              <a:gd name="connsiteY0" fmla="*/ 838200 h 838200"/>
              <a:gd name="connsiteX1" fmla="*/ 209550 w 1476377"/>
              <a:gd name="connsiteY1" fmla="*/ 0 h 838200"/>
              <a:gd name="connsiteX2" fmla="*/ 1466852 w 1476377"/>
              <a:gd name="connsiteY2" fmla="*/ 19050 h 838200"/>
              <a:gd name="connsiteX3" fmla="*/ 1476377 w 1476377"/>
              <a:gd name="connsiteY3" fmla="*/ 838200 h 838200"/>
              <a:gd name="connsiteX4" fmla="*/ 0 w 1476377"/>
              <a:gd name="connsiteY4" fmla="*/ 838200 h 838200"/>
              <a:gd name="connsiteX0" fmla="*/ 0 w 1476377"/>
              <a:gd name="connsiteY0" fmla="*/ 838200 h 838200"/>
              <a:gd name="connsiteX1" fmla="*/ 209550 w 1476377"/>
              <a:gd name="connsiteY1" fmla="*/ 0 h 838200"/>
              <a:gd name="connsiteX2" fmla="*/ 1466852 w 1476377"/>
              <a:gd name="connsiteY2" fmla="*/ 9525 h 838200"/>
              <a:gd name="connsiteX3" fmla="*/ 1476377 w 1476377"/>
              <a:gd name="connsiteY3" fmla="*/ 838200 h 838200"/>
              <a:gd name="connsiteX4" fmla="*/ 0 w 1476377"/>
              <a:gd name="connsiteY4" fmla="*/ 838200 h 838200"/>
              <a:gd name="connsiteX0" fmla="*/ 0 w 1476630"/>
              <a:gd name="connsiteY0" fmla="*/ 857250 h 857250"/>
              <a:gd name="connsiteX1" fmla="*/ 209550 w 1476630"/>
              <a:gd name="connsiteY1" fmla="*/ 19050 h 857250"/>
              <a:gd name="connsiteX2" fmla="*/ 1476630 w 1476630"/>
              <a:gd name="connsiteY2" fmla="*/ 0 h 857250"/>
              <a:gd name="connsiteX3" fmla="*/ 1476377 w 1476630"/>
              <a:gd name="connsiteY3" fmla="*/ 857250 h 857250"/>
              <a:gd name="connsiteX4" fmla="*/ 0 w 1476630"/>
              <a:gd name="connsiteY4" fmla="*/ 857250 h 857250"/>
              <a:gd name="connsiteX0" fmla="*/ 0 w 1476630"/>
              <a:gd name="connsiteY0" fmla="*/ 838200 h 838200"/>
              <a:gd name="connsiteX1" fmla="*/ 209550 w 1476630"/>
              <a:gd name="connsiteY1" fmla="*/ 0 h 838200"/>
              <a:gd name="connsiteX2" fmla="*/ 1476630 w 1476630"/>
              <a:gd name="connsiteY2" fmla="*/ 0 h 838200"/>
              <a:gd name="connsiteX3" fmla="*/ 1476377 w 1476630"/>
              <a:gd name="connsiteY3" fmla="*/ 838200 h 838200"/>
              <a:gd name="connsiteX4" fmla="*/ 0 w 1476630"/>
              <a:gd name="connsiteY4" fmla="*/ 838200 h 83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6630" h="838200">
                <a:moveTo>
                  <a:pt x="0" y="838200"/>
                </a:moveTo>
                <a:lnTo>
                  <a:pt x="209550" y="0"/>
                </a:lnTo>
                <a:lnTo>
                  <a:pt x="1476630" y="0"/>
                </a:lnTo>
                <a:cubicBezTo>
                  <a:pt x="1476546" y="285750"/>
                  <a:pt x="1476461" y="552450"/>
                  <a:pt x="1476377" y="838200"/>
                </a:cubicBezTo>
                <a:lnTo>
                  <a:pt x="0" y="83820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0F2A0FE8-A2CA-7DE4-FC37-99CB2E7893C5}"/>
              </a:ext>
            </a:extLst>
          </p:cNvPr>
          <p:cNvSpPr/>
          <p:nvPr/>
        </p:nvSpPr>
        <p:spPr>
          <a:xfrm>
            <a:off x="0" y="137474"/>
            <a:ext cx="594804" cy="84794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Cím 1">
            <a:extLst>
              <a:ext uri="{FF2B5EF4-FFF2-40B4-BE49-F238E27FC236}">
                <a16:creationId xmlns:a16="http://schemas.microsoft.com/office/drawing/2014/main" id="{6139BF8C-B8E2-8135-3113-CF00CD006455}"/>
              </a:ext>
            </a:extLst>
          </p:cNvPr>
          <p:cNvSpPr txBox="1">
            <a:spLocks/>
          </p:cNvSpPr>
          <p:nvPr/>
        </p:nvSpPr>
        <p:spPr>
          <a:xfrm>
            <a:off x="781235" y="147219"/>
            <a:ext cx="7226424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solidFill>
                  <a:schemeClr val="bg1"/>
                </a:solidFill>
                <a:latin typeface="Fira Sans SemiBold" panose="020B0603050000020004" pitchFamily="34" charset="0"/>
                <a:ea typeface="Lato Heavy" panose="020F0502020204030203" pitchFamily="34" charset="0"/>
                <a:cs typeface="Lato Heavy" panose="020F0502020204030203" pitchFamily="34" charset="0"/>
              </a:rPr>
              <a:t>PARTY PREFERENCES</a:t>
            </a:r>
          </a:p>
        </p:txBody>
      </p:sp>
      <p:graphicFrame>
        <p:nvGraphicFramePr>
          <p:cNvPr id="11" name="Diagram 1">
            <a:extLst>
              <a:ext uri="{FF2B5EF4-FFF2-40B4-BE49-F238E27FC236}">
                <a16:creationId xmlns:a16="http://schemas.microsoft.com/office/drawing/2014/main" id="{0B14DD8F-09B3-BE1D-2876-D22CB900CB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3278404"/>
              </p:ext>
            </p:extLst>
          </p:nvPr>
        </p:nvGraphicFramePr>
        <p:xfrm>
          <a:off x="929879" y="1434904"/>
          <a:ext cx="10332241" cy="4875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63100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861">
              <a:schemeClr val="bg1">
                <a:lumMod val="95000"/>
              </a:schemeClr>
            </a:gs>
            <a:gs pos="24000">
              <a:schemeClr val="bg1">
                <a:lumMod val="85000"/>
              </a:schemeClr>
            </a:gs>
            <a:gs pos="100000">
              <a:schemeClr val="bg1">
                <a:lumMod val="75000"/>
              </a:schemeClr>
            </a:gs>
          </a:gsLst>
          <a:lin ang="108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mboid 4">
            <a:extLst>
              <a:ext uri="{FF2B5EF4-FFF2-40B4-BE49-F238E27FC236}">
                <a16:creationId xmlns:a16="http://schemas.microsoft.com/office/drawing/2014/main" id="{440D71E4-FB95-C941-B608-DF600EC4A458}"/>
              </a:ext>
            </a:extLst>
          </p:cNvPr>
          <p:cNvSpPr/>
          <p:nvPr/>
        </p:nvSpPr>
        <p:spPr>
          <a:xfrm>
            <a:off x="186431" y="137476"/>
            <a:ext cx="8166994" cy="838200"/>
          </a:xfrm>
          <a:prstGeom prst="parallelogram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A33427D8-36B7-90BD-2FED-FE4E307E2F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0109" y="137475"/>
            <a:ext cx="2321891" cy="847945"/>
          </a:xfrm>
          <a:prstGeom prst="rect">
            <a:avLst/>
          </a:prstGeom>
        </p:spPr>
      </p:pic>
      <p:sp>
        <p:nvSpPr>
          <p:cNvPr id="9" name="Trapezoid 8">
            <a:extLst>
              <a:ext uri="{FF2B5EF4-FFF2-40B4-BE49-F238E27FC236}">
                <a16:creationId xmlns:a16="http://schemas.microsoft.com/office/drawing/2014/main" id="{A3969FA3-1AE5-21A1-6721-2739D52EA224}"/>
              </a:ext>
            </a:extLst>
          </p:cNvPr>
          <p:cNvSpPr/>
          <p:nvPr/>
        </p:nvSpPr>
        <p:spPr>
          <a:xfrm>
            <a:off x="8273988" y="137476"/>
            <a:ext cx="1622805" cy="838200"/>
          </a:xfrm>
          <a:custGeom>
            <a:avLst/>
            <a:gdLst>
              <a:gd name="connsiteX0" fmla="*/ 0 w 1476377"/>
              <a:gd name="connsiteY0" fmla="*/ 838200 h 838200"/>
              <a:gd name="connsiteX1" fmla="*/ 209550 w 1476377"/>
              <a:gd name="connsiteY1" fmla="*/ 0 h 838200"/>
              <a:gd name="connsiteX2" fmla="*/ 1266827 w 1476377"/>
              <a:gd name="connsiteY2" fmla="*/ 0 h 838200"/>
              <a:gd name="connsiteX3" fmla="*/ 1476377 w 1476377"/>
              <a:gd name="connsiteY3" fmla="*/ 838200 h 838200"/>
              <a:gd name="connsiteX4" fmla="*/ 0 w 1476377"/>
              <a:gd name="connsiteY4" fmla="*/ 838200 h 838200"/>
              <a:gd name="connsiteX0" fmla="*/ 0 w 1495427"/>
              <a:gd name="connsiteY0" fmla="*/ 838200 h 838200"/>
              <a:gd name="connsiteX1" fmla="*/ 209550 w 1495427"/>
              <a:gd name="connsiteY1" fmla="*/ 0 h 838200"/>
              <a:gd name="connsiteX2" fmla="*/ 1495427 w 1495427"/>
              <a:gd name="connsiteY2" fmla="*/ 9525 h 838200"/>
              <a:gd name="connsiteX3" fmla="*/ 1476377 w 1495427"/>
              <a:gd name="connsiteY3" fmla="*/ 838200 h 838200"/>
              <a:gd name="connsiteX4" fmla="*/ 0 w 1495427"/>
              <a:gd name="connsiteY4" fmla="*/ 838200 h 838200"/>
              <a:gd name="connsiteX0" fmla="*/ 0 w 1476377"/>
              <a:gd name="connsiteY0" fmla="*/ 838200 h 838200"/>
              <a:gd name="connsiteX1" fmla="*/ 209550 w 1476377"/>
              <a:gd name="connsiteY1" fmla="*/ 0 h 838200"/>
              <a:gd name="connsiteX2" fmla="*/ 1466852 w 1476377"/>
              <a:gd name="connsiteY2" fmla="*/ 19050 h 838200"/>
              <a:gd name="connsiteX3" fmla="*/ 1476377 w 1476377"/>
              <a:gd name="connsiteY3" fmla="*/ 838200 h 838200"/>
              <a:gd name="connsiteX4" fmla="*/ 0 w 1476377"/>
              <a:gd name="connsiteY4" fmla="*/ 838200 h 838200"/>
              <a:gd name="connsiteX0" fmla="*/ 0 w 1476377"/>
              <a:gd name="connsiteY0" fmla="*/ 838200 h 838200"/>
              <a:gd name="connsiteX1" fmla="*/ 209550 w 1476377"/>
              <a:gd name="connsiteY1" fmla="*/ 0 h 838200"/>
              <a:gd name="connsiteX2" fmla="*/ 1466852 w 1476377"/>
              <a:gd name="connsiteY2" fmla="*/ 9525 h 838200"/>
              <a:gd name="connsiteX3" fmla="*/ 1476377 w 1476377"/>
              <a:gd name="connsiteY3" fmla="*/ 838200 h 838200"/>
              <a:gd name="connsiteX4" fmla="*/ 0 w 1476377"/>
              <a:gd name="connsiteY4" fmla="*/ 838200 h 838200"/>
              <a:gd name="connsiteX0" fmla="*/ 0 w 1476630"/>
              <a:gd name="connsiteY0" fmla="*/ 857250 h 857250"/>
              <a:gd name="connsiteX1" fmla="*/ 209550 w 1476630"/>
              <a:gd name="connsiteY1" fmla="*/ 19050 h 857250"/>
              <a:gd name="connsiteX2" fmla="*/ 1476630 w 1476630"/>
              <a:gd name="connsiteY2" fmla="*/ 0 h 857250"/>
              <a:gd name="connsiteX3" fmla="*/ 1476377 w 1476630"/>
              <a:gd name="connsiteY3" fmla="*/ 857250 h 857250"/>
              <a:gd name="connsiteX4" fmla="*/ 0 w 1476630"/>
              <a:gd name="connsiteY4" fmla="*/ 857250 h 857250"/>
              <a:gd name="connsiteX0" fmla="*/ 0 w 1476630"/>
              <a:gd name="connsiteY0" fmla="*/ 838200 h 838200"/>
              <a:gd name="connsiteX1" fmla="*/ 209550 w 1476630"/>
              <a:gd name="connsiteY1" fmla="*/ 0 h 838200"/>
              <a:gd name="connsiteX2" fmla="*/ 1476630 w 1476630"/>
              <a:gd name="connsiteY2" fmla="*/ 0 h 838200"/>
              <a:gd name="connsiteX3" fmla="*/ 1476377 w 1476630"/>
              <a:gd name="connsiteY3" fmla="*/ 838200 h 838200"/>
              <a:gd name="connsiteX4" fmla="*/ 0 w 1476630"/>
              <a:gd name="connsiteY4" fmla="*/ 838200 h 83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6630" h="838200">
                <a:moveTo>
                  <a:pt x="0" y="838200"/>
                </a:moveTo>
                <a:lnTo>
                  <a:pt x="209550" y="0"/>
                </a:lnTo>
                <a:lnTo>
                  <a:pt x="1476630" y="0"/>
                </a:lnTo>
                <a:cubicBezTo>
                  <a:pt x="1476546" y="285750"/>
                  <a:pt x="1476461" y="552450"/>
                  <a:pt x="1476377" y="838200"/>
                </a:cubicBezTo>
                <a:lnTo>
                  <a:pt x="0" y="83820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0F2A0FE8-A2CA-7DE4-FC37-99CB2E7893C5}"/>
              </a:ext>
            </a:extLst>
          </p:cNvPr>
          <p:cNvSpPr/>
          <p:nvPr/>
        </p:nvSpPr>
        <p:spPr>
          <a:xfrm>
            <a:off x="0" y="137474"/>
            <a:ext cx="594804" cy="84794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Cím 1">
            <a:extLst>
              <a:ext uri="{FF2B5EF4-FFF2-40B4-BE49-F238E27FC236}">
                <a16:creationId xmlns:a16="http://schemas.microsoft.com/office/drawing/2014/main" id="{FB5A6389-1ACA-2322-65E7-CE3AF3E7A44B}"/>
              </a:ext>
            </a:extLst>
          </p:cNvPr>
          <p:cNvSpPr txBox="1">
            <a:spLocks/>
          </p:cNvSpPr>
          <p:nvPr/>
        </p:nvSpPr>
        <p:spPr>
          <a:xfrm>
            <a:off x="781235" y="147219"/>
            <a:ext cx="7226424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solidFill>
                  <a:schemeClr val="bg1"/>
                </a:solidFill>
                <a:latin typeface="Fira Sans SemiBold" panose="020B0603050000020004" pitchFamily="34" charset="0"/>
                <a:ea typeface="Lato Heavy" panose="020F0502020204030203" pitchFamily="34" charset="0"/>
                <a:cs typeface="Lato Heavy" panose="020F0502020204030203" pitchFamily="34" charset="0"/>
              </a:rPr>
              <a:t>PARTY PREFERENCES</a:t>
            </a:r>
          </a:p>
        </p:txBody>
      </p:sp>
      <p:graphicFrame>
        <p:nvGraphicFramePr>
          <p:cNvPr id="3" name="Diagram 3">
            <a:extLst>
              <a:ext uri="{FF2B5EF4-FFF2-40B4-BE49-F238E27FC236}">
                <a16:creationId xmlns:a16="http://schemas.microsoft.com/office/drawing/2014/main" id="{F64C0EBD-371C-6051-EF7A-363B3AC207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6393656"/>
              </p:ext>
            </p:extLst>
          </p:nvPr>
        </p:nvGraphicFramePr>
        <p:xfrm>
          <a:off x="1199463" y="1406771"/>
          <a:ext cx="9793074" cy="5008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27181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75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Fira Sans</vt:lpstr>
      <vt:lpstr>Fira Sans Light</vt:lpstr>
      <vt:lpstr>Fira Sans SemiBold</vt:lpstr>
      <vt:lpstr>Office-téma</vt:lpstr>
      <vt:lpstr>PARTY PREFERENCES 2024. JANUARY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Republikon Pártpreferencia</dc:title>
  <dc:creator>Márton Schlanger</dc:creator>
  <cp:lastModifiedBy>Nagy Fanni Julianna</cp:lastModifiedBy>
  <cp:revision>133</cp:revision>
  <dcterms:created xsi:type="dcterms:W3CDTF">2021-03-29T14:25:03Z</dcterms:created>
  <dcterms:modified xsi:type="dcterms:W3CDTF">2024-02-13T14:12:25Z</dcterms:modified>
</cp:coreProperties>
</file>